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0" r:id="rId1"/>
  </p:sldMasterIdLst>
  <p:sldIdLst>
    <p:sldId id="256" r:id="rId2"/>
    <p:sldId id="257" r:id="rId3"/>
    <p:sldId id="258" r:id="rId4"/>
    <p:sldId id="259" r:id="rId5"/>
    <p:sldId id="260" r:id="rId6"/>
    <p:sldId id="261" r:id="rId7"/>
    <p:sldId id="262" r:id="rId8"/>
    <p:sldId id="263" r:id="rId9"/>
    <p:sldId id="265"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729"/>
  </p:normalViewPr>
  <p:slideViewPr>
    <p:cSldViewPr snapToGrid="0" snapToObjects="1">
      <p:cViewPr varScale="1">
        <p:scale>
          <a:sx n="90" d="100"/>
          <a:sy n="90" d="100"/>
        </p:scale>
        <p:origin x="23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5481B046-CDE6-1949-9931-66DC8D587846}"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AA9FDC-3300-A640-A9B0-F29AB2F2AF5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8AA9FDC-3300-A640-A9B0-F29AB2F2AF5A}" type="datetimeFigureOut">
              <a:rPr lang="en-US" smtClean="0"/>
              <a:t>5/1/18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8AA9FDC-3300-A640-A9B0-F29AB2F2AF5A}" type="datetimeFigureOut">
              <a:rPr lang="en-US" smtClean="0"/>
              <a:t>5/1/18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AA9FDC-3300-A640-A9B0-F29AB2F2AF5A}" type="datetimeFigureOut">
              <a:rPr lang="en-US" smtClean="0"/>
              <a:t>5/1/18</a:t>
            </a:fld>
            <a:endParaRPr lang="en-US"/>
          </a:p>
        </p:txBody>
      </p:sp>
      <p:sp>
        <p:nvSpPr>
          <p:cNvPr id="5" name="Footer Placeholder 4"/>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8AA9FDC-3300-A640-A9B0-F29AB2F2AF5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8AA9FDC-3300-A640-A9B0-F29AB2F2AF5A}" type="datetimeFigureOut">
              <a:rPr lang="en-US" smtClean="0"/>
              <a:t>5/1/18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8AA9FDC-3300-A640-A9B0-F29AB2F2AF5A}" type="datetimeFigureOut">
              <a:rPr lang="en-US" smtClean="0"/>
              <a:t>5/1/18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AA9FDC-3300-A640-A9B0-F29AB2F2AF5A}" type="datetimeFigureOut">
              <a:rPr lang="en-US" smtClean="0"/>
              <a:t>5/1/18</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AA9FDC-3300-A640-A9B0-F29AB2F2AF5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8AA9FDC-3300-A640-A9B0-F29AB2F2AF5A}" type="datetimeFigureOut">
              <a:rPr lang="en-US" smtClean="0"/>
              <a:t>5/1/18</a:t>
            </a:fld>
            <a:endParaRPr lang="en-US"/>
          </a:p>
        </p:txBody>
      </p:sp>
      <p:sp>
        <p:nvSpPr>
          <p:cNvPr id="6" name="Footer Placeholder 5"/>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5481B046-CDE6-1949-9931-66DC8D58784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98AA9FDC-3300-A640-A9B0-F29AB2F2AF5A}" type="datetimeFigureOut">
              <a:rPr lang="en-US" smtClean="0"/>
              <a:t>5/1/18</a:t>
            </a:fld>
            <a:endParaRPr lang="en-US"/>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5481B046-CDE6-1949-9931-66DC8D587846}" type="slidenum">
              <a:rPr lang="en-US" smtClean="0"/>
              <a:t>‹#›</a:t>
            </a:fld>
            <a:endParaRPr lang="en-US"/>
          </a:p>
        </p:txBody>
      </p:sp>
    </p:spTree>
    <p:extLst>
      <p:ext uri="{BB962C8B-B14F-4D97-AF65-F5344CB8AC3E}">
        <p14:creationId xmlns:p14="http://schemas.microsoft.com/office/powerpoint/2010/main" val="960374408"/>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interest.co.uk/pin/464855992776790353/" TargetMode="External"/><Relationship Id="rId4" Type="http://schemas.openxmlformats.org/officeDocument/2006/relationships/hyperlink" Target="https://www.vectorstock.com/royalty-free-vector/the-thermometer-icon-high-and-low-temperature-vector-5468948" TargetMode="External"/><Relationship Id="rId5" Type="http://schemas.openxmlformats.org/officeDocument/2006/relationships/hyperlink" Target="https://www.timeanddate.com/weather/usa/atlanta/historic?month=3&amp;year=2018" TargetMode="External"/><Relationship Id="rId6" Type="http://schemas.openxmlformats.org/officeDocument/2006/relationships/hyperlink" Target="https://oconeeclimatecontol.com/need-humidity-winter-months-georgia-home/" TargetMode="External"/><Relationship Id="rId1" Type="http://schemas.openxmlformats.org/officeDocument/2006/relationships/slideLayout" Target="../slideLayouts/slideLayout2.xml"/><Relationship Id="rId2" Type="http://schemas.openxmlformats.org/officeDocument/2006/relationships/hyperlink" Target="https://www.peoplespharmacy.com/2015/12/07/misdiagnosed-cough-from-hell-makes-life-miserabl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imeanddate.com/" TargetMode="External"/><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Temperature vs. Humidity in Atlanta, Georgia	</a:t>
            </a:r>
            <a:endParaRPr lang="en-US" dirty="0"/>
          </a:p>
        </p:txBody>
      </p:sp>
      <p:sp>
        <p:nvSpPr>
          <p:cNvPr id="3" name="Subtitle 2"/>
          <p:cNvSpPr>
            <a:spLocks noGrp="1"/>
          </p:cNvSpPr>
          <p:nvPr>
            <p:ph type="subTitle" idx="1"/>
          </p:nvPr>
        </p:nvSpPr>
        <p:spPr/>
        <p:txBody>
          <a:bodyPr/>
          <a:lstStyle/>
          <a:p>
            <a:r>
              <a:rPr lang="en-US" dirty="0" smtClean="0"/>
              <a:t>Madeline </a:t>
            </a:r>
            <a:r>
              <a:rPr lang="en-US" dirty="0" err="1" smtClean="0"/>
              <a:t>becker</a:t>
            </a:r>
            <a:r>
              <a:rPr lang="en-US" dirty="0" smtClean="0"/>
              <a:t> and </a:t>
            </a:r>
            <a:r>
              <a:rPr lang="en-US" dirty="0" err="1" smtClean="0"/>
              <a:t>jonathan</a:t>
            </a:r>
            <a:r>
              <a:rPr lang="en-US" dirty="0" smtClean="0"/>
              <a:t> </a:t>
            </a:r>
            <a:r>
              <a:rPr lang="en-US" dirty="0" err="1" smtClean="0"/>
              <a:t>hough</a:t>
            </a:r>
            <a:endParaRPr lang="en-US" dirty="0"/>
          </a:p>
        </p:txBody>
      </p:sp>
    </p:spTree>
    <p:extLst>
      <p:ext uri="{BB962C8B-B14F-4D97-AF65-F5344CB8AC3E}">
        <p14:creationId xmlns:p14="http://schemas.microsoft.com/office/powerpoint/2010/main" val="12124834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Citations</a:t>
            </a:r>
            <a:endParaRPr lang="en-US" dirty="0"/>
          </a:p>
        </p:txBody>
      </p:sp>
      <p:sp>
        <p:nvSpPr>
          <p:cNvPr id="3" name="Content Placeholder 2"/>
          <p:cNvSpPr>
            <a:spLocks noGrp="1"/>
          </p:cNvSpPr>
          <p:nvPr>
            <p:ph idx="1"/>
          </p:nvPr>
        </p:nvSpPr>
        <p:spPr/>
        <p:txBody>
          <a:bodyPr/>
          <a:lstStyle/>
          <a:p>
            <a:r>
              <a:rPr lang="en-US" dirty="0">
                <a:hlinkClick r:id="rId2"/>
              </a:rPr>
              <a:t>https://www.peoplespharmacy.com/2015/12/07/misdiagnosed-cough-from-hell-makes-life-miserable</a:t>
            </a:r>
            <a:r>
              <a:rPr lang="en-US" dirty="0" smtClean="0">
                <a:hlinkClick r:id="rId2"/>
              </a:rPr>
              <a:t>/</a:t>
            </a:r>
            <a:endParaRPr lang="en-US" dirty="0" smtClean="0"/>
          </a:p>
          <a:p>
            <a:r>
              <a:rPr lang="en-US" dirty="0">
                <a:hlinkClick r:id="rId3"/>
              </a:rPr>
              <a:t>https://www.pinterest.co.uk/pin/464855992776790353</a:t>
            </a:r>
            <a:r>
              <a:rPr lang="en-US" dirty="0" smtClean="0">
                <a:hlinkClick r:id="rId3"/>
              </a:rPr>
              <a:t>/</a:t>
            </a:r>
            <a:endParaRPr lang="en-US" dirty="0" smtClean="0"/>
          </a:p>
          <a:p>
            <a:r>
              <a:rPr lang="en-US" dirty="0">
                <a:hlinkClick r:id="rId4"/>
              </a:rPr>
              <a:t>https://</a:t>
            </a:r>
            <a:r>
              <a:rPr lang="en-US" dirty="0" smtClean="0">
                <a:hlinkClick r:id="rId4"/>
              </a:rPr>
              <a:t>www.vectorstock.com/royalty-free-vector/the-thermometer-icon-high-and-low-temperature-vector-5468948</a:t>
            </a:r>
            <a:endParaRPr lang="en-US" dirty="0" smtClean="0"/>
          </a:p>
          <a:p>
            <a:r>
              <a:rPr lang="en-US" dirty="0">
                <a:hlinkClick r:id="rId5"/>
              </a:rPr>
              <a:t>https://www.timeanddate.com/weather/usa/atlanta/historic?month=3&amp;year=2018</a:t>
            </a:r>
            <a:endParaRPr lang="en-US" dirty="0"/>
          </a:p>
          <a:p>
            <a:r>
              <a:rPr lang="en-US" dirty="0" smtClean="0">
                <a:hlinkClick r:id="rId6"/>
              </a:rPr>
              <a:t>https://oconeeclimatecontol.com/need-humidity-winter-months-georgia-home/</a:t>
            </a:r>
            <a:endParaRPr lang="en-US" dirty="0" smtClean="0"/>
          </a:p>
          <a:p>
            <a:endParaRPr lang="en-US" dirty="0"/>
          </a:p>
        </p:txBody>
      </p:sp>
    </p:spTree>
    <p:extLst>
      <p:ext uri="{BB962C8B-B14F-4D97-AF65-F5344CB8AC3E}">
        <p14:creationId xmlns:p14="http://schemas.microsoft.com/office/powerpoint/2010/main" val="2003637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In Atlanta, Georgia, studies have said that there is a necessity for high humidity during the colder months of the year.</a:t>
            </a:r>
          </a:p>
          <a:p>
            <a:r>
              <a:rPr lang="en-US" dirty="0" smtClean="0"/>
              <a:t>Lack of humidity during these winter months:</a:t>
            </a:r>
          </a:p>
          <a:p>
            <a:pPr lvl="1"/>
            <a:r>
              <a:rPr lang="en-US" dirty="0" smtClean="0"/>
              <a:t>Breathing issues</a:t>
            </a:r>
          </a:p>
          <a:p>
            <a:pPr lvl="1"/>
            <a:r>
              <a:rPr lang="en-US" dirty="0" smtClean="0"/>
              <a:t>Cracking furniture and floors</a:t>
            </a:r>
          </a:p>
          <a:p>
            <a:pPr lvl="1"/>
            <a:r>
              <a:rPr lang="en-US" dirty="0" smtClean="0"/>
              <a:t>Dry skin/nose/lips</a:t>
            </a:r>
          </a:p>
          <a:p>
            <a:pPr lvl="1"/>
            <a:r>
              <a:rPr lang="en-US" dirty="0" smtClean="0"/>
              <a:t>Sicknesses</a:t>
            </a:r>
          </a:p>
          <a:p>
            <a:pPr lvl="1"/>
            <a:endParaRPr lang="en-US" dirty="0"/>
          </a:p>
        </p:txBody>
      </p:sp>
      <p:pic>
        <p:nvPicPr>
          <p:cNvPr id="4" name="Picture 3"/>
          <p:cNvPicPr>
            <a:picLocks noChangeAspect="1"/>
          </p:cNvPicPr>
          <p:nvPr/>
        </p:nvPicPr>
        <p:blipFill>
          <a:blip r:embed="rId2"/>
          <a:stretch>
            <a:fillRect/>
          </a:stretch>
        </p:blipFill>
        <p:spPr>
          <a:xfrm>
            <a:off x="7656512" y="2923174"/>
            <a:ext cx="4187826" cy="3706226"/>
          </a:xfrm>
          <a:prstGeom prst="rect">
            <a:avLst/>
          </a:prstGeom>
        </p:spPr>
      </p:pic>
    </p:spTree>
    <p:extLst>
      <p:ext uri="{BB962C8B-B14F-4D97-AF65-F5344CB8AC3E}">
        <p14:creationId xmlns:p14="http://schemas.microsoft.com/office/powerpoint/2010/main" val="1402224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a:xfrm>
            <a:off x="857908" y="2460625"/>
            <a:ext cx="7188945" cy="4097338"/>
          </a:xfrm>
        </p:spPr>
        <p:txBody>
          <a:bodyPr>
            <a:normAutofit/>
          </a:bodyPr>
          <a:lstStyle/>
          <a:p>
            <a:r>
              <a:rPr lang="en-US" dirty="0" smtClean="0"/>
              <a:t>We are interested in this topic because, living in Blacksburg this year, we’ve seen first-hand how the colder seasons can affect your lives.</a:t>
            </a:r>
          </a:p>
          <a:p>
            <a:r>
              <a:rPr lang="en-US" dirty="0" smtClean="0"/>
              <a:t>We are wondering if humidity has anything to do with this, and if so if there is a correlation between temperature and humidity.</a:t>
            </a:r>
          </a:p>
          <a:p>
            <a:pPr lvl="1"/>
            <a:r>
              <a:rPr lang="en-US" dirty="0"/>
              <a:t>If there is a correlation, this could help someone prone to illnesses know the advantages and disadvantages to living in a state with a generally warm climate versus living in a state with a generally cold climate</a:t>
            </a:r>
            <a:r>
              <a:rPr lang="en-US" dirty="0" smtClean="0"/>
              <a:t>.</a:t>
            </a:r>
          </a:p>
          <a:p>
            <a:r>
              <a:rPr lang="en-US" dirty="0" smtClean="0"/>
              <a:t>We wanted to research this because, while looking for how people have addressed this problem in the past, nobody has really considered humidity’s role in all of this.</a:t>
            </a:r>
          </a:p>
        </p:txBody>
      </p:sp>
      <p:pic>
        <p:nvPicPr>
          <p:cNvPr id="4" name="Picture 3"/>
          <p:cNvPicPr>
            <a:picLocks noChangeAspect="1"/>
          </p:cNvPicPr>
          <p:nvPr/>
        </p:nvPicPr>
        <p:blipFill rotWithShape="1">
          <a:blip r:embed="rId2"/>
          <a:srcRect b="7917"/>
          <a:stretch/>
        </p:blipFill>
        <p:spPr>
          <a:xfrm>
            <a:off x="8046853" y="2460625"/>
            <a:ext cx="3739026" cy="3711575"/>
          </a:xfrm>
          <a:prstGeom prst="rect">
            <a:avLst/>
          </a:prstGeom>
        </p:spPr>
      </p:pic>
    </p:spTree>
    <p:extLst>
      <p:ext uri="{BB962C8B-B14F-4D97-AF65-F5344CB8AC3E}">
        <p14:creationId xmlns:p14="http://schemas.microsoft.com/office/powerpoint/2010/main" val="2355279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a:t>
            </a:r>
            <a:endParaRPr lang="en-US" dirty="0"/>
          </a:p>
        </p:txBody>
      </p:sp>
      <p:sp>
        <p:nvSpPr>
          <p:cNvPr id="3" name="Content Placeholder 2"/>
          <p:cNvSpPr>
            <a:spLocks noGrp="1"/>
          </p:cNvSpPr>
          <p:nvPr>
            <p:ph idx="1"/>
          </p:nvPr>
        </p:nvSpPr>
        <p:spPr>
          <a:xfrm>
            <a:off x="812055" y="2617787"/>
            <a:ext cx="6088808" cy="3825876"/>
          </a:xfrm>
        </p:spPr>
        <p:txBody>
          <a:bodyPr>
            <a:normAutofit lnSpcReduction="10000"/>
          </a:bodyPr>
          <a:lstStyle/>
          <a:p>
            <a:r>
              <a:rPr lang="en-US" dirty="0" smtClean="0"/>
              <a:t>We used a dataset consisting of the high temperatures, low temperatures, and rates of humidity at 12pm everyday from January 1</a:t>
            </a:r>
            <a:r>
              <a:rPr lang="en-US" baseline="30000" dirty="0" smtClean="0"/>
              <a:t>st</a:t>
            </a:r>
            <a:r>
              <a:rPr lang="en-US" dirty="0" smtClean="0"/>
              <a:t>, 2018 to March 31</a:t>
            </a:r>
            <a:r>
              <a:rPr lang="en-US" baseline="30000" dirty="0" smtClean="0"/>
              <a:t>st</a:t>
            </a:r>
            <a:r>
              <a:rPr lang="en-US" dirty="0" smtClean="0"/>
              <a:t>, 2018 </a:t>
            </a:r>
            <a:r>
              <a:rPr lang="mr-IN" dirty="0" smtClean="0"/>
              <a:t>–</a:t>
            </a:r>
            <a:r>
              <a:rPr lang="en-US" dirty="0" smtClean="0"/>
              <a:t> exactly 3 months.</a:t>
            </a:r>
          </a:p>
          <a:p>
            <a:r>
              <a:rPr lang="en-US" dirty="0" smtClean="0"/>
              <a:t>We retrieved this data from </a:t>
            </a:r>
            <a:r>
              <a:rPr lang="en-US" dirty="0" smtClean="0">
                <a:hlinkClick r:id="rId2"/>
              </a:rPr>
              <a:t>www.timeanddate.com</a:t>
            </a:r>
            <a:r>
              <a:rPr lang="en-US" dirty="0" smtClean="0"/>
              <a:t>, a site that has the history of weather in the US, as far back as 2009. We plugged the high temperatures, low temperatures, and humidity rates of Atlanta, Georgia into an Excel spreadsheet by hand, and converted it to a comma-separated values file.</a:t>
            </a:r>
          </a:p>
          <a:p>
            <a:r>
              <a:rPr lang="en-US" dirty="0" smtClean="0"/>
              <a:t>We will compare the temperatures and the humidity rates that we found to address our problem.</a:t>
            </a:r>
            <a:endParaRPr lang="en-US" dirty="0"/>
          </a:p>
        </p:txBody>
      </p:sp>
      <p:pic>
        <p:nvPicPr>
          <p:cNvPr id="4" name="Picture 3"/>
          <p:cNvPicPr>
            <a:picLocks noChangeAspect="1"/>
          </p:cNvPicPr>
          <p:nvPr/>
        </p:nvPicPr>
        <p:blipFill rotWithShape="1">
          <a:blip r:embed="rId3"/>
          <a:srcRect l="14882" r="12813"/>
          <a:stretch/>
        </p:blipFill>
        <p:spPr>
          <a:xfrm>
            <a:off x="7220133" y="2670874"/>
            <a:ext cx="4781367" cy="3719702"/>
          </a:xfrm>
          <a:prstGeom prst="rect">
            <a:avLst/>
          </a:prstGeom>
        </p:spPr>
      </p:pic>
    </p:spTree>
    <p:extLst>
      <p:ext uri="{BB962C8B-B14F-4D97-AF65-F5344CB8AC3E}">
        <p14:creationId xmlns:p14="http://schemas.microsoft.com/office/powerpoint/2010/main" val="1800006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We used </a:t>
            </a:r>
            <a:r>
              <a:rPr lang="en-US" dirty="0" err="1" smtClean="0"/>
              <a:t>Jupyter</a:t>
            </a:r>
            <a:r>
              <a:rPr lang="en-US" dirty="0" smtClean="0"/>
              <a:t> to further research the relationship between our data.</a:t>
            </a:r>
          </a:p>
          <a:p>
            <a:r>
              <a:rPr lang="en-US" dirty="0" smtClean="0"/>
              <a:t>We merged the two files, one with high temperature and humidity, and the other with low temperature and humidity.</a:t>
            </a:r>
          </a:p>
          <a:p>
            <a:r>
              <a:rPr lang="en-US" dirty="0" smtClean="0"/>
              <a:t>It ended with one big list, so we converted the list into a dictionary.</a:t>
            </a:r>
          </a:p>
          <a:p>
            <a:r>
              <a:rPr lang="en-US" dirty="0" smtClean="0"/>
              <a:t>From the dictionary, we found the mean, max, min, and quartiles for each key.</a:t>
            </a:r>
          </a:p>
          <a:p>
            <a:r>
              <a:rPr lang="en-US" dirty="0" smtClean="0"/>
              <a:t>Scatterplot</a:t>
            </a:r>
          </a:p>
          <a:p>
            <a:r>
              <a:rPr lang="en-US" dirty="0" smtClean="0"/>
              <a:t>Line of best fit</a:t>
            </a:r>
            <a:endParaRPr lang="en-US" dirty="0"/>
          </a:p>
        </p:txBody>
      </p:sp>
    </p:spTree>
    <p:extLst>
      <p:ext uri="{BB962C8B-B14F-4D97-AF65-F5344CB8AC3E}">
        <p14:creationId xmlns:p14="http://schemas.microsoft.com/office/powerpoint/2010/main" val="492538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a:xfrm>
            <a:off x="275636" y="2815491"/>
            <a:ext cx="4179046" cy="3416300"/>
          </a:xfrm>
        </p:spPr>
        <p:txBody>
          <a:bodyPr>
            <a:normAutofit/>
          </a:bodyPr>
          <a:lstStyle/>
          <a:p>
            <a:r>
              <a:rPr lang="en-US" dirty="0" smtClean="0"/>
              <a:t>High temperature (degrees F):</a:t>
            </a:r>
          </a:p>
          <a:p>
            <a:pPr lvl="1"/>
            <a:r>
              <a:rPr lang="en-US" sz="1800" dirty="0" smtClean="0"/>
              <a:t>Mean: 58.14</a:t>
            </a:r>
          </a:p>
          <a:p>
            <a:pPr lvl="1"/>
            <a:r>
              <a:rPr lang="en-US" sz="1800" dirty="0" smtClean="0"/>
              <a:t>Min: 25</a:t>
            </a:r>
          </a:p>
          <a:p>
            <a:pPr lvl="1"/>
            <a:r>
              <a:rPr lang="en-US" sz="1800" dirty="0" smtClean="0"/>
              <a:t>1</a:t>
            </a:r>
            <a:r>
              <a:rPr lang="en-US" sz="1800" baseline="30000" dirty="0" smtClean="0"/>
              <a:t>st</a:t>
            </a:r>
            <a:r>
              <a:rPr lang="en-US" sz="1800" dirty="0" smtClean="0"/>
              <a:t> quartile: 50.5</a:t>
            </a:r>
          </a:p>
          <a:p>
            <a:pPr lvl="1"/>
            <a:r>
              <a:rPr lang="en-US" sz="1800" dirty="0" smtClean="0"/>
              <a:t>Median: 59</a:t>
            </a:r>
          </a:p>
          <a:p>
            <a:pPr lvl="1"/>
            <a:r>
              <a:rPr lang="en-US" sz="1800" dirty="0" smtClean="0"/>
              <a:t>3</a:t>
            </a:r>
            <a:r>
              <a:rPr lang="en-US" sz="1800" baseline="30000" dirty="0" smtClean="0"/>
              <a:t>rd</a:t>
            </a:r>
            <a:r>
              <a:rPr lang="en-US" sz="1800" dirty="0" smtClean="0"/>
              <a:t> quartile: 65.6</a:t>
            </a:r>
          </a:p>
          <a:p>
            <a:pPr lvl="1"/>
            <a:r>
              <a:rPr lang="en-US" sz="1800" dirty="0" smtClean="0"/>
              <a:t>Max: 81</a:t>
            </a:r>
          </a:p>
        </p:txBody>
      </p:sp>
      <p:sp>
        <p:nvSpPr>
          <p:cNvPr id="7" name="Content Placeholder 2"/>
          <p:cNvSpPr txBox="1">
            <a:spLocks/>
          </p:cNvSpPr>
          <p:nvPr/>
        </p:nvSpPr>
        <p:spPr>
          <a:xfrm>
            <a:off x="4457136" y="2815491"/>
            <a:ext cx="4179046"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Low temperature (degrees F):</a:t>
            </a:r>
          </a:p>
          <a:p>
            <a:pPr lvl="1"/>
            <a:r>
              <a:rPr lang="en-US" sz="1800" dirty="0" smtClean="0"/>
              <a:t>Mean: 52.96</a:t>
            </a:r>
          </a:p>
          <a:p>
            <a:pPr lvl="1"/>
            <a:r>
              <a:rPr lang="en-US" sz="1800" dirty="0" smtClean="0"/>
              <a:t>Min: 19</a:t>
            </a:r>
          </a:p>
          <a:p>
            <a:pPr lvl="1"/>
            <a:r>
              <a:rPr lang="en-US" sz="1800" dirty="0" smtClean="0"/>
              <a:t>1</a:t>
            </a:r>
            <a:r>
              <a:rPr lang="en-US" sz="1800" baseline="30000" dirty="0" smtClean="0"/>
              <a:t>st</a:t>
            </a:r>
            <a:r>
              <a:rPr lang="en-US" sz="1800" dirty="0" smtClean="0"/>
              <a:t> quartile: 45</a:t>
            </a:r>
          </a:p>
          <a:p>
            <a:pPr lvl="1"/>
            <a:r>
              <a:rPr lang="en-US" sz="1800" dirty="0" smtClean="0"/>
              <a:t>Median: 54</a:t>
            </a:r>
          </a:p>
          <a:p>
            <a:pPr lvl="1"/>
            <a:r>
              <a:rPr lang="en-US" sz="1800" dirty="0" smtClean="0"/>
              <a:t>3</a:t>
            </a:r>
            <a:r>
              <a:rPr lang="en-US" sz="1800" baseline="30000" dirty="0" smtClean="0"/>
              <a:t>rd</a:t>
            </a:r>
            <a:r>
              <a:rPr lang="en-US" sz="1800" dirty="0" smtClean="0"/>
              <a:t> quartile: 61</a:t>
            </a:r>
          </a:p>
          <a:p>
            <a:pPr lvl="1"/>
            <a:r>
              <a:rPr lang="en-US" sz="1800" dirty="0" smtClean="0"/>
              <a:t>Max: 77</a:t>
            </a:r>
          </a:p>
        </p:txBody>
      </p:sp>
      <p:sp>
        <p:nvSpPr>
          <p:cNvPr id="8" name="Content Placeholder 2"/>
          <p:cNvSpPr txBox="1">
            <a:spLocks/>
          </p:cNvSpPr>
          <p:nvPr/>
        </p:nvSpPr>
        <p:spPr>
          <a:xfrm>
            <a:off x="8641091" y="2815491"/>
            <a:ext cx="4179046"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smtClean="0"/>
              <a:t>Humidity (%):</a:t>
            </a:r>
          </a:p>
          <a:p>
            <a:pPr lvl="1"/>
            <a:r>
              <a:rPr lang="en-US" sz="1800" dirty="0" smtClean="0"/>
              <a:t>Mean: 54.84</a:t>
            </a:r>
          </a:p>
          <a:p>
            <a:pPr lvl="1"/>
            <a:r>
              <a:rPr lang="en-US" sz="1800" dirty="0" smtClean="0"/>
              <a:t>Min: 16</a:t>
            </a:r>
          </a:p>
          <a:p>
            <a:pPr lvl="1"/>
            <a:r>
              <a:rPr lang="en-US" sz="1800" dirty="0" smtClean="0"/>
              <a:t>1</a:t>
            </a:r>
            <a:r>
              <a:rPr lang="en-US" sz="1800" baseline="30000" dirty="0" smtClean="0"/>
              <a:t>st</a:t>
            </a:r>
            <a:r>
              <a:rPr lang="en-US" sz="1800" dirty="0" smtClean="0"/>
              <a:t> quartile: 33</a:t>
            </a:r>
          </a:p>
          <a:p>
            <a:pPr lvl="1"/>
            <a:r>
              <a:rPr lang="en-US" sz="1800" dirty="0" smtClean="0"/>
              <a:t>Median: 49</a:t>
            </a:r>
          </a:p>
          <a:p>
            <a:pPr lvl="1"/>
            <a:r>
              <a:rPr lang="en-US" sz="1800" dirty="0" smtClean="0"/>
              <a:t>3</a:t>
            </a:r>
            <a:r>
              <a:rPr lang="en-US" sz="1800" baseline="30000" dirty="0" smtClean="0"/>
              <a:t>rd</a:t>
            </a:r>
            <a:r>
              <a:rPr lang="en-US" sz="1800" dirty="0" smtClean="0"/>
              <a:t> quartile: 74</a:t>
            </a:r>
          </a:p>
          <a:p>
            <a:pPr lvl="1"/>
            <a:r>
              <a:rPr lang="en-US" sz="1800" dirty="0" smtClean="0"/>
              <a:t>Max: 100</a:t>
            </a:r>
          </a:p>
        </p:txBody>
      </p:sp>
    </p:spTree>
    <p:extLst>
      <p:ext uri="{BB962C8B-B14F-4D97-AF65-F5344CB8AC3E}">
        <p14:creationId xmlns:p14="http://schemas.microsoft.com/office/powerpoint/2010/main" val="2662078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4928" y="2428874"/>
            <a:ext cx="4793479" cy="345229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262" y="2503487"/>
            <a:ext cx="4902200" cy="3530600"/>
          </a:xfrm>
          <a:prstGeom prst="rect">
            <a:avLst/>
          </a:prstGeom>
        </p:spPr>
      </p:pic>
      <p:sp>
        <p:nvSpPr>
          <p:cNvPr id="3" name="TextBox 2"/>
          <p:cNvSpPr txBox="1"/>
          <p:nvPr/>
        </p:nvSpPr>
        <p:spPr>
          <a:xfrm>
            <a:off x="2683715" y="6086441"/>
            <a:ext cx="4788647" cy="369332"/>
          </a:xfrm>
          <a:prstGeom prst="rect">
            <a:avLst/>
          </a:prstGeom>
          <a:noFill/>
        </p:spPr>
        <p:txBody>
          <a:bodyPr wrap="square" rtlCol="0">
            <a:spAutoFit/>
          </a:bodyPr>
          <a:lstStyle/>
          <a:p>
            <a:r>
              <a:rPr lang="en-US" dirty="0" smtClean="0"/>
              <a:t>r = 0.239751</a:t>
            </a:r>
            <a:endParaRPr lang="en-US" dirty="0"/>
          </a:p>
        </p:txBody>
      </p:sp>
      <p:sp>
        <p:nvSpPr>
          <p:cNvPr id="6" name="TextBox 5"/>
          <p:cNvSpPr txBox="1"/>
          <p:nvPr/>
        </p:nvSpPr>
        <p:spPr>
          <a:xfrm>
            <a:off x="8386763" y="6086441"/>
            <a:ext cx="4346574" cy="369332"/>
          </a:xfrm>
          <a:prstGeom prst="rect">
            <a:avLst/>
          </a:prstGeom>
          <a:noFill/>
        </p:spPr>
        <p:txBody>
          <a:bodyPr wrap="square" rtlCol="0">
            <a:spAutoFit/>
          </a:bodyPr>
          <a:lstStyle/>
          <a:p>
            <a:r>
              <a:rPr lang="en-US" dirty="0" smtClean="0"/>
              <a:t>r = 0.263109</a:t>
            </a:r>
            <a:endParaRPr lang="en-US" dirty="0"/>
          </a:p>
        </p:txBody>
      </p:sp>
    </p:spTree>
    <p:extLst>
      <p:ext uri="{BB962C8B-B14F-4D97-AF65-F5344CB8AC3E}">
        <p14:creationId xmlns:p14="http://schemas.microsoft.com/office/powerpoint/2010/main" val="11353508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a:xfrm>
            <a:off x="1154953" y="3160712"/>
            <a:ext cx="8761412" cy="3540125"/>
          </a:xfrm>
        </p:spPr>
        <p:txBody>
          <a:bodyPr>
            <a:normAutofit/>
          </a:bodyPr>
          <a:lstStyle/>
          <a:p>
            <a:r>
              <a:rPr lang="en-US" sz="2000" dirty="0" smtClean="0"/>
              <a:t>These results addressed the problem in that they showed that there is no significant correlation between temperature and humidity.</a:t>
            </a:r>
          </a:p>
          <a:p>
            <a:r>
              <a:rPr lang="en-US" sz="2000" dirty="0" smtClean="0"/>
              <a:t>Therefore, the consequences due to a lack of humidity are not related to temperature, and can happen year round.</a:t>
            </a:r>
          </a:p>
        </p:txBody>
      </p:sp>
    </p:spTree>
    <p:extLst>
      <p:ext uri="{BB962C8B-B14F-4D97-AF65-F5344CB8AC3E}">
        <p14:creationId xmlns:p14="http://schemas.microsoft.com/office/powerpoint/2010/main" val="21953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Challenging Code</a:t>
            </a:r>
            <a:endParaRPr lang="en-US" dirty="0"/>
          </a:p>
        </p:txBody>
      </p:sp>
      <p:sp>
        <p:nvSpPr>
          <p:cNvPr id="3" name="Content Placeholder 2"/>
          <p:cNvSpPr>
            <a:spLocks noGrp="1"/>
          </p:cNvSpPr>
          <p:nvPr>
            <p:ph idx="1"/>
          </p:nvPr>
        </p:nvSpPr>
        <p:spPr>
          <a:xfrm>
            <a:off x="931931" y="2514289"/>
            <a:ext cx="8089406" cy="3931115"/>
          </a:xfrm>
        </p:spPr>
        <p:txBody>
          <a:bodyPr>
            <a:normAutofit fontScale="85000" lnSpcReduction="20000"/>
          </a:bodyPr>
          <a:lstStyle/>
          <a:p>
            <a:r>
              <a:rPr lang="en-US" dirty="0"/>
              <a:t>header = </a:t>
            </a:r>
            <a:r>
              <a:rPr lang="en-US" dirty="0" err="1"/>
              <a:t>big_data</a:t>
            </a:r>
            <a:r>
              <a:rPr lang="en-US" dirty="0"/>
              <a:t>[0]</a:t>
            </a:r>
          </a:p>
          <a:p>
            <a:r>
              <a:rPr lang="en-US" dirty="0"/>
              <a:t/>
            </a:r>
            <a:br>
              <a:rPr lang="en-US" dirty="0"/>
            </a:br>
            <a:endParaRPr lang="en-US" dirty="0"/>
          </a:p>
          <a:p>
            <a:r>
              <a:rPr lang="en-US" dirty="0" err="1"/>
              <a:t>big_data_dict</a:t>
            </a:r>
            <a:r>
              <a:rPr lang="en-US" dirty="0"/>
              <a:t> = {}</a:t>
            </a:r>
          </a:p>
          <a:p>
            <a:r>
              <a:rPr lang="en-US" dirty="0"/>
              <a:t>for line in </a:t>
            </a:r>
            <a:r>
              <a:rPr lang="en-US" dirty="0" err="1"/>
              <a:t>big_data</a:t>
            </a:r>
            <a:r>
              <a:rPr lang="en-US" dirty="0"/>
              <a:t>[1:]:</a:t>
            </a:r>
          </a:p>
          <a:p>
            <a:r>
              <a:rPr lang="en-US" dirty="0"/>
              <a:t>    for </a:t>
            </a:r>
            <a:r>
              <a:rPr lang="en-US" dirty="0" err="1"/>
              <a:t>i,a</a:t>
            </a:r>
            <a:r>
              <a:rPr lang="en-US" dirty="0"/>
              <a:t> in enumerate(header):</a:t>
            </a:r>
          </a:p>
          <a:p>
            <a:r>
              <a:rPr lang="en-US" dirty="0"/>
              <a:t>        if a not in </a:t>
            </a:r>
            <a:r>
              <a:rPr lang="en-US" dirty="0" err="1"/>
              <a:t>big_data_dict</a:t>
            </a:r>
            <a:r>
              <a:rPr lang="en-US" dirty="0"/>
              <a:t>:</a:t>
            </a:r>
          </a:p>
          <a:p>
            <a:r>
              <a:rPr lang="en-US" dirty="0"/>
              <a:t>            </a:t>
            </a:r>
            <a:r>
              <a:rPr lang="en-US" dirty="0" err="1"/>
              <a:t>big_data_dict</a:t>
            </a:r>
            <a:r>
              <a:rPr lang="en-US" dirty="0"/>
              <a:t>[a] = []</a:t>
            </a:r>
          </a:p>
          <a:p>
            <a:r>
              <a:rPr lang="en-US" dirty="0"/>
              <a:t>        try: </a:t>
            </a:r>
          </a:p>
          <a:p>
            <a:r>
              <a:rPr lang="en-US" dirty="0"/>
              <a:t>            </a:t>
            </a:r>
            <a:r>
              <a:rPr lang="en-US" dirty="0" err="1"/>
              <a:t>big_data_dict</a:t>
            </a:r>
            <a:r>
              <a:rPr lang="en-US" dirty="0"/>
              <a:t>[a].append(float(line[</a:t>
            </a:r>
            <a:r>
              <a:rPr lang="en-US" dirty="0" err="1"/>
              <a:t>i</a:t>
            </a:r>
            <a:r>
              <a:rPr lang="en-US" dirty="0"/>
              <a:t>]))</a:t>
            </a:r>
          </a:p>
          <a:p>
            <a:r>
              <a:rPr lang="en-US" dirty="0"/>
              <a:t>        except </a:t>
            </a:r>
            <a:r>
              <a:rPr lang="en-US" dirty="0" err="1"/>
              <a:t>ValueError</a:t>
            </a:r>
            <a:r>
              <a:rPr lang="en-US" dirty="0"/>
              <a:t>:</a:t>
            </a:r>
          </a:p>
          <a:p>
            <a:r>
              <a:rPr lang="en-US" dirty="0"/>
              <a:t>            </a:t>
            </a:r>
            <a:r>
              <a:rPr lang="en-US" dirty="0" err="1"/>
              <a:t>big_data_dict</a:t>
            </a:r>
            <a:r>
              <a:rPr lang="en-US" dirty="0"/>
              <a:t>[a].append(line[</a:t>
            </a:r>
            <a:r>
              <a:rPr lang="en-US" dirty="0" err="1"/>
              <a:t>i</a:t>
            </a:r>
            <a:r>
              <a:rPr lang="en-US" dirty="0"/>
              <a:t>])</a:t>
            </a:r>
          </a:p>
          <a:p>
            <a:r>
              <a:rPr lang="en-US" dirty="0"/>
              <a:t>print </a:t>
            </a:r>
            <a:r>
              <a:rPr lang="en-US" dirty="0" err="1"/>
              <a:t>big_data_dict</a:t>
            </a:r>
            <a:endParaRPr lang="en-US" dirty="0"/>
          </a:p>
          <a:p>
            <a:endParaRPr lang="en-US" dirty="0"/>
          </a:p>
        </p:txBody>
      </p:sp>
    </p:spTree>
    <p:extLst>
      <p:ext uri="{BB962C8B-B14F-4D97-AF65-F5344CB8AC3E}">
        <p14:creationId xmlns:p14="http://schemas.microsoft.com/office/powerpoint/2010/main" val="14280029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emplate>Ion Boardroom</Template>
  <TotalTime>449</TotalTime>
  <Words>513</Words>
  <Application>Microsoft Macintosh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Century Gothic</vt:lpstr>
      <vt:lpstr>Mangal</vt:lpstr>
      <vt:lpstr>Wingdings 3</vt:lpstr>
      <vt:lpstr>Arial</vt:lpstr>
      <vt:lpstr>Ion Boardroom</vt:lpstr>
      <vt:lpstr>Temperature vs. Humidity in Atlanta, Georgia </vt:lpstr>
      <vt:lpstr>Introduction</vt:lpstr>
      <vt:lpstr>The Problem</vt:lpstr>
      <vt:lpstr>Dataset</vt:lpstr>
      <vt:lpstr>Methods</vt:lpstr>
      <vt:lpstr>Results</vt:lpstr>
      <vt:lpstr>Results</vt:lpstr>
      <vt:lpstr>Conclusion</vt:lpstr>
      <vt:lpstr>Challenging Code</vt:lpstr>
      <vt:lpstr>Citations</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Temperature vs. Humidity in Atlanta, Georgia </dc:title>
  <dc:creator>Becker, Madeline</dc:creator>
  <cp:lastModifiedBy>Becker, Madeline</cp:lastModifiedBy>
  <cp:revision>12</cp:revision>
  <dcterms:created xsi:type="dcterms:W3CDTF">2018-05-01T02:35:24Z</dcterms:created>
  <dcterms:modified xsi:type="dcterms:W3CDTF">2018-05-01T12:09:59Z</dcterms:modified>
</cp:coreProperties>
</file>